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Work Sans ExtraLight"/>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ExtraLight-boldItalic.fntdata"/><Relationship Id="rId11" Type="http://schemas.openxmlformats.org/officeDocument/2006/relationships/slide" Target="slides/slide6.xml"/><Relationship Id="rId22" Type="http://schemas.openxmlformats.org/officeDocument/2006/relationships/font" Target="fonts/WorkSans-bold.fntdata"/><Relationship Id="rId10" Type="http://schemas.openxmlformats.org/officeDocument/2006/relationships/slide" Target="slides/slide5.xml"/><Relationship Id="rId21" Type="http://schemas.openxmlformats.org/officeDocument/2006/relationships/font" Target="fonts/WorkSans-regular.fntdata"/><Relationship Id="rId13" Type="http://schemas.openxmlformats.org/officeDocument/2006/relationships/slide" Target="slides/slide8.xml"/><Relationship Id="rId24" Type="http://schemas.openxmlformats.org/officeDocument/2006/relationships/font" Target="fonts/WorkSans-boldItalic.fntdata"/><Relationship Id="rId12" Type="http://schemas.openxmlformats.org/officeDocument/2006/relationships/slide" Target="slides/slide7.xml"/><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WorkSansExtraLigh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WorkSansExtraLight-italic.fntdata"/><Relationship Id="rId6" Type="http://schemas.openxmlformats.org/officeDocument/2006/relationships/slide" Target="slides/slide1.xml"/><Relationship Id="rId18" Type="http://schemas.openxmlformats.org/officeDocument/2006/relationships/font" Target="fonts/WorkSansExtraLigh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3e8927ee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3e8927ee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dc2d4ac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dc2d4ac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3e8927e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3e8927e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3e8927e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3e8927e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3e8927ee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3e8927ee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3e8927ee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3e8927ee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3e8927e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3e8927e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3e8927ee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3e8927ee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3e8927ee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3e8927ee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3e8927ee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3e8927ee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jetbrains.com/code-with-m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trending/java"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13450" y="1845150"/>
            <a:ext cx="5232000" cy="726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4400">
                <a:solidFill>
                  <a:schemeClr val="dk1"/>
                </a:solidFill>
                <a:latin typeface="Work Sans"/>
                <a:ea typeface="Work Sans"/>
                <a:cs typeface="Work Sans"/>
                <a:sym typeface="Work Sans"/>
              </a:rPr>
              <a:t>Git &amp; Github</a:t>
            </a:r>
            <a:endParaRPr b="1" sz="2800">
              <a:solidFill>
                <a:schemeClr val="dk1"/>
              </a:solidFill>
              <a:latin typeface="Work Sans"/>
              <a:ea typeface="Work Sans"/>
              <a:cs typeface="Work Sans"/>
              <a:sym typeface="Work Sans"/>
            </a:endParaRPr>
          </a:p>
        </p:txBody>
      </p:sp>
      <p:pic>
        <p:nvPicPr>
          <p:cNvPr id="55" name="Google Shape;55;p13"/>
          <p:cNvPicPr preferRelativeResize="0"/>
          <p:nvPr/>
        </p:nvPicPr>
        <p:blipFill>
          <a:blip r:embed="rId3">
            <a:alphaModFix/>
          </a:blip>
          <a:stretch>
            <a:fillRect/>
          </a:stretch>
        </p:blipFill>
        <p:spPr>
          <a:xfrm>
            <a:off x="5294750" y="1920900"/>
            <a:ext cx="3093750" cy="27191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Work Sans"/>
                <a:ea typeface="Work Sans"/>
                <a:cs typeface="Work Sans"/>
                <a:sym typeface="Work Sans"/>
              </a:rPr>
              <a:t>CodeWithMe</a:t>
            </a:r>
            <a:endParaRPr b="1" sz="3500">
              <a:latin typeface="Work Sans"/>
              <a:ea typeface="Work Sans"/>
              <a:cs typeface="Work Sans"/>
              <a:sym typeface="Work Sans"/>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Work Sans"/>
                <a:ea typeface="Work Sans"/>
                <a:cs typeface="Work Sans"/>
                <a:sym typeface="Work Sans"/>
              </a:rPr>
              <a:t>IntelliJ integration til at samarbejde på kodeprojekt:</a:t>
            </a:r>
            <a:endParaRPr>
              <a:solidFill>
                <a:schemeClr val="dk1"/>
              </a:solidFill>
              <a:latin typeface="Work Sans"/>
              <a:ea typeface="Work Sans"/>
              <a:cs typeface="Work Sans"/>
              <a:sym typeface="Work Sans"/>
            </a:endParaRPr>
          </a:p>
          <a:p>
            <a:pPr indent="0" lvl="0" marL="0" rtl="0" algn="l">
              <a:spcBef>
                <a:spcPts val="1200"/>
              </a:spcBef>
              <a:spcAft>
                <a:spcPts val="0"/>
              </a:spcAft>
              <a:buNone/>
            </a:pPr>
            <a:r>
              <a:rPr lang="en" u="sng">
                <a:solidFill>
                  <a:srgbClr val="FF00FF"/>
                </a:solidFill>
                <a:latin typeface="Work Sans"/>
                <a:ea typeface="Work Sans"/>
                <a:cs typeface="Work Sans"/>
                <a:sym typeface="Work Sans"/>
                <a:hlinkClick r:id="rId3">
                  <a:extLst>
                    <a:ext uri="{A12FA001-AC4F-418D-AE19-62706E023703}">
                      <ahyp:hlinkClr val="tx"/>
                    </a:ext>
                  </a:extLst>
                </a:hlinkClick>
              </a:rPr>
              <a:t>https://www.jetbrains.com/code-with-me/</a:t>
            </a:r>
            <a:endParaRPr>
              <a:solidFill>
                <a:srgbClr val="FF00FF"/>
              </a:solidFill>
              <a:latin typeface="Work Sans"/>
              <a:ea typeface="Work Sans"/>
              <a:cs typeface="Work Sans"/>
              <a:sym typeface="Work Sans"/>
            </a:endParaRPr>
          </a:p>
          <a:p>
            <a:pPr indent="0" lvl="0" marL="0" rtl="0" algn="l">
              <a:spcBef>
                <a:spcPts val="1200"/>
              </a:spcBef>
              <a:spcAft>
                <a:spcPts val="0"/>
              </a:spcAft>
              <a:buNone/>
            </a:pPr>
            <a:r>
              <a:rPr lang="en">
                <a:solidFill>
                  <a:schemeClr val="dk1"/>
                </a:solidFill>
                <a:latin typeface="Work Sans"/>
                <a:ea typeface="Work Sans"/>
                <a:cs typeface="Work Sans"/>
                <a:sym typeface="Work Sans"/>
              </a:rPr>
              <a:t>Super fedt værktøj til at samarbejde remote, fx til gruppearbejde!</a:t>
            </a:r>
            <a:endParaRPr>
              <a:solidFill>
                <a:schemeClr val="dk1"/>
              </a:solidFill>
              <a:latin typeface="Work Sans"/>
              <a:ea typeface="Work Sans"/>
              <a:cs typeface="Work Sans"/>
              <a:sym typeface="Work Sans"/>
            </a:endParaRPr>
          </a:p>
          <a:p>
            <a:pPr indent="0" lvl="0" marL="0" rtl="0" algn="l">
              <a:spcBef>
                <a:spcPts val="1200"/>
              </a:spcBef>
              <a:spcAft>
                <a:spcPts val="1200"/>
              </a:spcAft>
              <a:buNone/>
            </a:pPr>
            <a:r>
              <a:t/>
            </a:r>
            <a:endParaRPr>
              <a:solidFill>
                <a:schemeClr val="dk1"/>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latin typeface="Work Sans"/>
                <a:ea typeface="Work Sans"/>
                <a:cs typeface="Work Sans"/>
                <a:sym typeface="Work Sans"/>
              </a:rPr>
              <a:t>Git &amp; Github Disclaimer</a:t>
            </a:r>
            <a:endParaRPr b="1" sz="3300">
              <a:latin typeface="Work Sans"/>
              <a:ea typeface="Work Sans"/>
              <a:cs typeface="Work Sans"/>
              <a:sym typeface="Work Sans"/>
            </a:endParaRPr>
          </a:p>
          <a:p>
            <a:pPr indent="0" lvl="0" marL="0" rtl="0" algn="l">
              <a:spcBef>
                <a:spcPts val="0"/>
              </a:spcBef>
              <a:spcAft>
                <a:spcPts val="0"/>
              </a:spcAft>
              <a:buNone/>
            </a:pPr>
            <a:r>
              <a:rPr b="1" lang="en" sz="5600">
                <a:latin typeface="Work Sans"/>
                <a:ea typeface="Work Sans"/>
                <a:cs typeface="Work Sans"/>
                <a:sym typeface="Work Sans"/>
              </a:rPr>
              <a:t>😱</a:t>
            </a:r>
            <a:endParaRPr b="1" sz="5600">
              <a:latin typeface="Work Sans"/>
              <a:ea typeface="Work Sans"/>
              <a:cs typeface="Work Sans"/>
              <a:sym typeface="Work Sans"/>
            </a:endParaRPr>
          </a:p>
        </p:txBody>
      </p:sp>
      <p:sp>
        <p:nvSpPr>
          <p:cNvPr id="120" name="Google Shape;120;p23"/>
          <p:cNvSpPr txBox="1"/>
          <p:nvPr>
            <p:ph idx="1" type="body"/>
          </p:nvPr>
        </p:nvSpPr>
        <p:spPr>
          <a:xfrm>
            <a:off x="311700" y="2066875"/>
            <a:ext cx="5116500" cy="21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Work Sans"/>
                <a:ea typeface="Work Sans"/>
                <a:cs typeface="Work Sans"/>
                <a:sym typeface="Work Sans"/>
              </a:rPr>
              <a:t>Der kan være en stejl learning curve for Git og Github. </a:t>
            </a:r>
            <a:endParaRPr>
              <a:solidFill>
                <a:schemeClr val="dk1"/>
              </a:solidFill>
              <a:latin typeface="Work Sans"/>
              <a:ea typeface="Work Sans"/>
              <a:cs typeface="Work Sans"/>
              <a:sym typeface="Work Sans"/>
            </a:endParaRPr>
          </a:p>
          <a:p>
            <a:pPr indent="0" lvl="0" marL="0" rtl="0" algn="l">
              <a:spcBef>
                <a:spcPts val="1200"/>
              </a:spcBef>
              <a:spcAft>
                <a:spcPts val="0"/>
              </a:spcAft>
              <a:buNone/>
            </a:pPr>
            <a:r>
              <a:rPr lang="en">
                <a:solidFill>
                  <a:schemeClr val="dk1"/>
                </a:solidFill>
                <a:latin typeface="Work Sans"/>
                <a:ea typeface="Work Sans"/>
                <a:cs typeface="Work Sans"/>
                <a:sym typeface="Work Sans"/>
              </a:rPr>
              <a:t>Selv de mest senior udviklere kommer engang imellem til at lave ged i den!</a:t>
            </a:r>
            <a:endParaRPr>
              <a:solidFill>
                <a:schemeClr val="dk1"/>
              </a:solidFill>
              <a:latin typeface="Work Sans"/>
              <a:ea typeface="Work Sans"/>
              <a:cs typeface="Work Sans"/>
              <a:sym typeface="Work Sans"/>
            </a:endParaRPr>
          </a:p>
          <a:p>
            <a:pPr indent="0" lvl="0" marL="0" rtl="0" algn="l">
              <a:spcBef>
                <a:spcPts val="1200"/>
              </a:spcBef>
              <a:spcAft>
                <a:spcPts val="1200"/>
              </a:spcAft>
              <a:buNone/>
            </a:pPr>
            <a:r>
              <a:rPr lang="en">
                <a:solidFill>
                  <a:schemeClr val="dk1"/>
                </a:solidFill>
                <a:latin typeface="Work Sans"/>
                <a:ea typeface="Work Sans"/>
                <a:cs typeface="Work Sans"/>
                <a:sym typeface="Work Sans"/>
              </a:rPr>
              <a:t>Giv det tid og tålmodighed!</a:t>
            </a:r>
            <a:endParaRPr>
              <a:solidFill>
                <a:schemeClr val="dk1"/>
              </a:solidFill>
              <a:latin typeface="Work Sans"/>
              <a:ea typeface="Work Sans"/>
              <a:cs typeface="Work Sans"/>
              <a:sym typeface="Work Sans"/>
            </a:endParaRPr>
          </a:p>
        </p:txBody>
      </p:sp>
      <p:pic>
        <p:nvPicPr>
          <p:cNvPr id="121" name="Google Shape;121;p23"/>
          <p:cNvPicPr preferRelativeResize="0"/>
          <p:nvPr/>
        </p:nvPicPr>
        <p:blipFill>
          <a:blip r:embed="rId3">
            <a:alphaModFix/>
          </a:blip>
          <a:stretch>
            <a:fillRect/>
          </a:stretch>
        </p:blipFill>
        <p:spPr>
          <a:xfrm>
            <a:off x="5587659" y="0"/>
            <a:ext cx="355633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8500"/>
              <a:buFont typeface="Helvetica Neue"/>
              <a:buNone/>
            </a:pPr>
            <a:r>
              <a:rPr b="1" lang="en" sz="3500">
                <a:latin typeface="Work Sans"/>
                <a:ea typeface="Work Sans"/>
                <a:cs typeface="Work Sans"/>
                <a:sym typeface="Work Sans"/>
              </a:rPr>
              <a:t>Git</a:t>
            </a:r>
            <a:endParaRPr b="1" sz="3500">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61" name="Google Shape;61;p14"/>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Clr>
                <a:schemeClr val="dk1"/>
              </a:buClr>
              <a:buSzPts val="2000"/>
              <a:buFont typeface="Work Sans"/>
              <a:buChar char="●"/>
            </a:pPr>
            <a:r>
              <a:rPr lang="en" sz="2000">
                <a:solidFill>
                  <a:schemeClr val="dk1"/>
                </a:solidFill>
                <a:latin typeface="Work Sans"/>
                <a:ea typeface="Work Sans"/>
                <a:cs typeface="Work Sans"/>
                <a:sym typeface="Work Sans"/>
              </a:rPr>
              <a:t>Git og Github er ikke det samme!</a:t>
            </a:r>
            <a:endParaRPr sz="2000">
              <a:solidFill>
                <a:schemeClr val="dk1"/>
              </a:solidFill>
              <a:latin typeface="Work Sans"/>
              <a:ea typeface="Work Sans"/>
              <a:cs typeface="Work Sans"/>
              <a:sym typeface="Work Sans"/>
            </a:endParaRPr>
          </a:p>
          <a:p>
            <a:pPr indent="-355600" lvl="0" marL="457200" rtl="0" algn="l">
              <a:lnSpc>
                <a:spcPct val="95000"/>
              </a:lnSpc>
              <a:spcBef>
                <a:spcPts val="0"/>
              </a:spcBef>
              <a:spcAft>
                <a:spcPts val="0"/>
              </a:spcAft>
              <a:buClr>
                <a:schemeClr val="dk1"/>
              </a:buClr>
              <a:buSzPts val="2000"/>
              <a:buFont typeface="Work Sans"/>
              <a:buChar char="●"/>
            </a:pPr>
            <a:r>
              <a:rPr lang="en" sz="2000">
                <a:solidFill>
                  <a:schemeClr val="dk1"/>
                </a:solidFill>
                <a:latin typeface="Work Sans"/>
                <a:ea typeface="Work Sans"/>
                <a:cs typeface="Work Sans"/>
                <a:sym typeface="Work Sans"/>
              </a:rPr>
              <a:t>Git er et versionsstyring / Source Control Management (SCM) værktøj udviklet af </a:t>
            </a:r>
            <a:r>
              <a:rPr i="1" lang="en" sz="2000">
                <a:solidFill>
                  <a:schemeClr val="dk1"/>
                </a:solidFill>
                <a:latin typeface="Work Sans"/>
                <a:ea typeface="Work Sans"/>
                <a:cs typeface="Work Sans"/>
                <a:sym typeface="Work Sans"/>
              </a:rPr>
              <a:t>Linus Torvalds</a:t>
            </a:r>
            <a:r>
              <a:rPr lang="en" sz="2000">
                <a:solidFill>
                  <a:schemeClr val="dk1"/>
                </a:solidFill>
                <a:latin typeface="Work Sans"/>
                <a:ea typeface="Work Sans"/>
                <a:cs typeface="Work Sans"/>
                <a:sym typeface="Work Sans"/>
              </a:rPr>
              <a:t>, ophavsmanden til Linux kernel</a:t>
            </a:r>
            <a:endParaRPr sz="2000">
              <a:solidFill>
                <a:schemeClr val="dk1"/>
              </a:solidFill>
              <a:latin typeface="Work Sans"/>
              <a:ea typeface="Work Sans"/>
              <a:cs typeface="Work Sans"/>
              <a:sym typeface="Work Sans"/>
            </a:endParaRPr>
          </a:p>
          <a:p>
            <a:pPr indent="0" lvl="0" marL="457200" rtl="0" algn="l">
              <a:lnSpc>
                <a:spcPct val="95000"/>
              </a:lnSpc>
              <a:spcBef>
                <a:spcPts val="1200"/>
              </a:spcBef>
              <a:spcAft>
                <a:spcPts val="0"/>
              </a:spcAft>
              <a:buNone/>
            </a:pPr>
            <a:r>
              <a:rPr lang="en" sz="2000">
                <a:solidFill>
                  <a:schemeClr val="dk1"/>
                </a:solidFill>
                <a:latin typeface="Work Sans ExtraLight"/>
                <a:ea typeface="Work Sans ExtraLight"/>
                <a:cs typeface="Work Sans ExtraLight"/>
                <a:sym typeface="Work Sans ExtraLight"/>
              </a:rPr>
              <a:t>“I really never wanted to do source control management at all and felt that it was just about the least interesting thing in the computing world (with the possible exception of databases), and I hated all SCM’s with a passion”</a:t>
            </a:r>
            <a:endParaRPr sz="2000">
              <a:solidFill>
                <a:schemeClr val="dk1"/>
              </a:solidFill>
              <a:latin typeface="Work Sans ExtraLight"/>
              <a:ea typeface="Work Sans ExtraLight"/>
              <a:cs typeface="Work Sans ExtraLight"/>
              <a:sym typeface="Work Sans ExtraLight"/>
            </a:endParaRPr>
          </a:p>
          <a:p>
            <a:pPr indent="-355600" lvl="0" marL="457200" rtl="0" algn="l">
              <a:lnSpc>
                <a:spcPct val="95000"/>
              </a:lnSpc>
              <a:spcBef>
                <a:spcPts val="1200"/>
              </a:spcBef>
              <a:spcAft>
                <a:spcPts val="0"/>
              </a:spcAft>
              <a:buClr>
                <a:schemeClr val="dk1"/>
              </a:buClr>
              <a:buSzPts val="2000"/>
              <a:buFont typeface="Work Sans"/>
              <a:buChar char="●"/>
            </a:pPr>
            <a:r>
              <a:rPr lang="en" sz="2000">
                <a:solidFill>
                  <a:schemeClr val="dk1"/>
                </a:solidFill>
                <a:latin typeface="Work Sans"/>
                <a:ea typeface="Work Sans"/>
                <a:cs typeface="Work Sans"/>
                <a:sym typeface="Work Sans"/>
              </a:rPr>
              <a:t>Command Line tool der kan versionere &amp; dele kodeprojekter, bygget på konceptet med repositories (repository = kodeprojekt)</a:t>
            </a:r>
            <a:endParaRPr sz="2000">
              <a:solidFill>
                <a:schemeClr val="dk1"/>
              </a:solidFill>
              <a:latin typeface="Work Sans"/>
              <a:ea typeface="Work Sans"/>
              <a:cs typeface="Work Sans"/>
              <a:sym typeface="Work Sans"/>
            </a:endParaRPr>
          </a:p>
          <a:p>
            <a:pPr indent="0" lvl="0" marL="0" rtl="0" algn="l">
              <a:lnSpc>
                <a:spcPct val="95000"/>
              </a:lnSpc>
              <a:spcBef>
                <a:spcPts val="120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lnSpc>
                <a:spcPct val="95000"/>
              </a:lnSpc>
              <a:spcBef>
                <a:spcPts val="1200"/>
              </a:spcBef>
              <a:spcAft>
                <a:spcPts val="1200"/>
              </a:spcAft>
              <a:buNone/>
            </a:pPr>
            <a:r>
              <a:t/>
            </a:r>
            <a:endParaRPr sz="2000">
              <a:solidFill>
                <a:schemeClr val="dk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8500"/>
              <a:buFont typeface="Helvetica Neue"/>
              <a:buNone/>
            </a:pPr>
            <a:r>
              <a:rPr b="1" lang="en" sz="3500">
                <a:latin typeface="Work Sans"/>
                <a:ea typeface="Work Sans"/>
                <a:cs typeface="Work Sans"/>
                <a:sym typeface="Work Sans"/>
              </a:rPr>
              <a:t>Github</a:t>
            </a:r>
            <a:endParaRPr b="1" sz="3500">
              <a:latin typeface="Work Sans"/>
              <a:ea typeface="Work Sans"/>
              <a:cs typeface="Work Sans"/>
              <a:sym typeface="Work Sans"/>
            </a:endParaRPr>
          </a:p>
          <a:p>
            <a:pPr indent="0" lvl="0" marL="0" rtl="0" algn="l">
              <a:spcBef>
                <a:spcPts val="0"/>
              </a:spcBef>
              <a:spcAft>
                <a:spcPts val="0"/>
              </a:spcAft>
              <a:buNone/>
            </a:pPr>
            <a:r>
              <a:t/>
            </a:r>
            <a:endParaRPr sz="3500">
              <a:latin typeface="Work Sans"/>
              <a:ea typeface="Work Sans"/>
              <a:cs typeface="Work Sans"/>
              <a:sym typeface="Work Sans"/>
            </a:endParaRPr>
          </a:p>
        </p:txBody>
      </p:sp>
      <p:sp>
        <p:nvSpPr>
          <p:cNvPr id="67" name="Google Shape;67;p15"/>
          <p:cNvSpPr txBox="1"/>
          <p:nvPr>
            <p:ph idx="1" type="body"/>
          </p:nvPr>
        </p:nvSpPr>
        <p:spPr>
          <a:xfrm>
            <a:off x="311700" y="14572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Online service der udbyder en remote repository til git repositories </a:t>
            </a:r>
            <a:endParaRPr sz="1900">
              <a:solidFill>
                <a:schemeClr val="dk1"/>
              </a:solidFill>
              <a:latin typeface="Work Sans"/>
              <a:ea typeface="Work Sans"/>
              <a:cs typeface="Work Sans"/>
              <a:sym typeface="Work Sans"/>
            </a:endParaRPr>
          </a:p>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Opkøbt af Microsoft $7.5B for nylig</a:t>
            </a:r>
            <a:endParaRPr sz="1900">
              <a:solidFill>
                <a:schemeClr val="dk1"/>
              </a:solidFill>
              <a:latin typeface="Work Sans"/>
              <a:ea typeface="Work Sans"/>
              <a:cs typeface="Work Sans"/>
              <a:sym typeface="Work Sans"/>
            </a:endParaRPr>
          </a:p>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Hjem for alverdens open source kode</a:t>
            </a:r>
            <a:endParaRPr sz="1900">
              <a:solidFill>
                <a:schemeClr val="dk1"/>
              </a:solidFill>
              <a:latin typeface="Work Sans"/>
              <a:ea typeface="Work Sans"/>
              <a:cs typeface="Work Sans"/>
              <a:sym typeface="Work Sans"/>
            </a:endParaRPr>
          </a:p>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Host til at deploye simple web-applicationer </a:t>
            </a:r>
            <a:endParaRPr sz="1900">
              <a:solidFill>
                <a:schemeClr val="dk1"/>
              </a:solidFill>
              <a:latin typeface="Work Sans"/>
              <a:ea typeface="Work Sans"/>
              <a:cs typeface="Work Sans"/>
              <a:sym typeface="Work Sans"/>
            </a:endParaRPr>
          </a:p>
          <a:p>
            <a:pPr indent="-323850" lvl="1" marL="914400" rtl="0" algn="l">
              <a:spcBef>
                <a:spcPts val="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Portfolioer</a:t>
            </a:r>
            <a:endParaRPr sz="1500">
              <a:solidFill>
                <a:schemeClr val="dk1"/>
              </a:solidFill>
              <a:latin typeface="Work Sans"/>
              <a:ea typeface="Work Sans"/>
              <a:cs typeface="Work Sans"/>
              <a:sym typeface="Work Sans"/>
            </a:endParaRPr>
          </a:p>
          <a:p>
            <a:pPr indent="-323850" lvl="1" marL="914400" rtl="0" algn="l">
              <a:spcBef>
                <a:spcPts val="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Git-book</a:t>
            </a:r>
            <a:endParaRPr sz="1500">
              <a:solidFill>
                <a:schemeClr val="dk1"/>
              </a:solidFill>
              <a:latin typeface="Work Sans"/>
              <a:ea typeface="Work Sans"/>
              <a:cs typeface="Work Sans"/>
              <a:sym typeface="Work Sans"/>
            </a:endParaRPr>
          </a:p>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Ekstern drive til tekst og filer</a:t>
            </a:r>
            <a:endParaRPr sz="1900">
              <a:solidFill>
                <a:schemeClr val="dk1"/>
              </a:solidFill>
              <a:latin typeface="Work Sans"/>
              <a:ea typeface="Work Sans"/>
              <a:cs typeface="Work Sans"/>
              <a:sym typeface="Work Sans"/>
            </a:endParaRPr>
          </a:p>
          <a:p>
            <a:pPr indent="-349250" lvl="0" marL="457200" rtl="0" algn="l">
              <a:spcBef>
                <a:spcPts val="0"/>
              </a:spcBef>
              <a:spcAft>
                <a:spcPts val="0"/>
              </a:spcAft>
              <a:buClr>
                <a:schemeClr val="dk1"/>
              </a:buClr>
              <a:buSzPts val="1900"/>
              <a:buFont typeface="Work Sans"/>
              <a:buChar char="●"/>
            </a:pPr>
            <a:r>
              <a:rPr lang="en" sz="1900">
                <a:solidFill>
                  <a:schemeClr val="dk1"/>
                </a:solidFill>
                <a:latin typeface="Work Sans"/>
                <a:ea typeface="Work Sans"/>
                <a:cs typeface="Work Sans"/>
                <a:sym typeface="Work Sans"/>
              </a:rPr>
              <a:t>Socialt medie for kode!</a:t>
            </a:r>
            <a:endParaRPr sz="1900">
              <a:solidFill>
                <a:schemeClr val="dk1"/>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3500">
                <a:latin typeface="Work Sans"/>
                <a:ea typeface="Work Sans"/>
                <a:cs typeface="Work Sans"/>
                <a:sym typeface="Work Sans"/>
              </a:rPr>
              <a:t>Hvorfor?</a:t>
            </a:r>
            <a:endParaRPr b="1" sz="3500">
              <a:latin typeface="Work Sans"/>
              <a:ea typeface="Work Sans"/>
              <a:cs typeface="Work Sans"/>
              <a:sym typeface="Work Sans"/>
            </a:endParaRPr>
          </a:p>
          <a:p>
            <a:pPr indent="0" lvl="0" marL="0" rtl="0" algn="l">
              <a:spcBef>
                <a:spcPts val="0"/>
              </a:spcBef>
              <a:spcAft>
                <a:spcPts val="0"/>
              </a:spcAft>
              <a:buNone/>
            </a:pPr>
            <a:r>
              <a:t/>
            </a:r>
            <a:endParaRPr sz="3500">
              <a:latin typeface="Work Sans"/>
              <a:ea typeface="Work Sans"/>
              <a:cs typeface="Work Sans"/>
              <a:sym typeface="Work Sans"/>
            </a:endParaRPr>
          </a:p>
        </p:txBody>
      </p:sp>
      <p:sp>
        <p:nvSpPr>
          <p:cNvPr id="73" name="Google Shape;73;p16"/>
          <p:cNvSpPr txBox="1"/>
          <p:nvPr>
            <p:ph idx="1" type="body"/>
          </p:nvPr>
        </p:nvSpPr>
        <p:spPr>
          <a:xfrm>
            <a:off x="311700" y="13048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Del en kodebase mellem flere udviklere / stakeholders </a:t>
            </a:r>
            <a:endParaRPr>
              <a:solidFill>
                <a:schemeClr val="dk1"/>
              </a:solidFill>
              <a:latin typeface="Work Sans"/>
              <a:ea typeface="Work Sans"/>
              <a:cs typeface="Work Sans"/>
              <a:sym typeface="Work Sans"/>
            </a:endParaRPr>
          </a:p>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Samarbejd ‘distributed’ på et kode projekt </a:t>
            </a:r>
            <a:endParaRPr>
              <a:solidFill>
                <a:schemeClr val="dk1"/>
              </a:solidFill>
              <a:latin typeface="Work Sans"/>
              <a:ea typeface="Work Sans"/>
              <a:cs typeface="Work Sans"/>
              <a:sym typeface="Work Sans"/>
            </a:endParaRPr>
          </a:p>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Undgå at overskrive andres arbejde</a:t>
            </a:r>
            <a:endParaRPr>
              <a:solidFill>
                <a:schemeClr val="dk1"/>
              </a:solidFill>
              <a:latin typeface="Work Sans"/>
              <a:ea typeface="Work Sans"/>
              <a:cs typeface="Work Sans"/>
              <a:sym typeface="Work Sans"/>
            </a:endParaRPr>
          </a:p>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Behold en eneste </a:t>
            </a:r>
            <a:r>
              <a:rPr b="1" lang="en">
                <a:solidFill>
                  <a:schemeClr val="dk1"/>
                </a:solidFill>
                <a:latin typeface="Work Sans"/>
                <a:ea typeface="Work Sans"/>
                <a:cs typeface="Work Sans"/>
                <a:sym typeface="Work Sans"/>
              </a:rPr>
              <a:t>source of truth</a:t>
            </a:r>
            <a:r>
              <a:rPr lang="en">
                <a:solidFill>
                  <a:schemeClr val="dk1"/>
                </a:solidFill>
                <a:latin typeface="Work Sans"/>
                <a:ea typeface="Work Sans"/>
                <a:cs typeface="Work Sans"/>
                <a:sym typeface="Work Sans"/>
              </a:rPr>
              <a:t> </a:t>
            </a:r>
            <a:endParaRPr>
              <a:solidFill>
                <a:schemeClr val="dk1"/>
              </a:solidFill>
              <a:latin typeface="Work Sans"/>
              <a:ea typeface="Work Sans"/>
              <a:cs typeface="Work Sans"/>
              <a:sym typeface="Work Sans"/>
            </a:endParaRPr>
          </a:p>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Versions historik på et kodeprojekt</a:t>
            </a:r>
            <a:endParaRPr>
              <a:solidFill>
                <a:schemeClr val="dk1"/>
              </a:solidFill>
              <a:latin typeface="Work Sans"/>
              <a:ea typeface="Work Sans"/>
              <a:cs typeface="Work Sans"/>
              <a:sym typeface="Work Sans"/>
            </a:endParaRPr>
          </a:p>
          <a:p>
            <a:pPr indent="-342900" lvl="0" marL="457200" rtl="0" algn="l">
              <a:lnSpc>
                <a:spcPct val="150000"/>
              </a:lnSpc>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(du vil aldrig igen miste kode!)</a:t>
            </a:r>
            <a:endParaRPr>
              <a:solidFill>
                <a:schemeClr val="dk1"/>
              </a:solidFill>
              <a:latin typeface="Work Sans"/>
              <a:ea typeface="Work Sans"/>
              <a:cs typeface="Work Sans"/>
              <a:sym typeface="Work Sans"/>
            </a:endParaRPr>
          </a:p>
        </p:txBody>
      </p:sp>
      <p:pic>
        <p:nvPicPr>
          <p:cNvPr id="74" name="Google Shape;74;p16"/>
          <p:cNvPicPr preferRelativeResize="0"/>
          <p:nvPr/>
        </p:nvPicPr>
        <p:blipFill>
          <a:blip r:embed="rId3">
            <a:alphaModFix/>
          </a:blip>
          <a:stretch>
            <a:fillRect/>
          </a:stretch>
        </p:blipFill>
        <p:spPr>
          <a:xfrm>
            <a:off x="4918100" y="2869200"/>
            <a:ext cx="4194850" cy="219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650653" y="0"/>
            <a:ext cx="7842693"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8"/>
          <p:cNvPicPr preferRelativeResize="0"/>
          <p:nvPr/>
        </p:nvPicPr>
        <p:blipFill>
          <a:blip r:embed="rId3">
            <a:alphaModFix/>
          </a:blip>
          <a:stretch>
            <a:fillRect/>
          </a:stretch>
        </p:blipFill>
        <p:spPr>
          <a:xfrm>
            <a:off x="5" y="0"/>
            <a:ext cx="8172140" cy="5143500"/>
          </a:xfrm>
          <a:prstGeom prst="rect">
            <a:avLst/>
          </a:prstGeom>
          <a:noFill/>
          <a:ln>
            <a:noFill/>
          </a:ln>
        </p:spPr>
      </p:pic>
      <p:pic>
        <p:nvPicPr>
          <p:cNvPr id="87" name="Google Shape;87;p18"/>
          <p:cNvPicPr preferRelativeResize="0"/>
          <p:nvPr/>
        </p:nvPicPr>
        <p:blipFill>
          <a:blip r:embed="rId4">
            <a:alphaModFix/>
          </a:blip>
          <a:stretch>
            <a:fillRect/>
          </a:stretch>
        </p:blipFill>
        <p:spPr>
          <a:xfrm>
            <a:off x="5007601" y="0"/>
            <a:ext cx="413639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17141" y="0"/>
            <a:ext cx="4644131" cy="5143500"/>
          </a:xfrm>
          <a:prstGeom prst="rect">
            <a:avLst/>
          </a:prstGeom>
          <a:noFill/>
          <a:ln>
            <a:noFill/>
          </a:ln>
        </p:spPr>
      </p:pic>
      <p:pic>
        <p:nvPicPr>
          <p:cNvPr id="93" name="Google Shape;93;p19"/>
          <p:cNvPicPr preferRelativeResize="0"/>
          <p:nvPr/>
        </p:nvPicPr>
        <p:blipFill>
          <a:blip r:embed="rId4">
            <a:alphaModFix/>
          </a:blip>
          <a:stretch>
            <a:fillRect/>
          </a:stretch>
        </p:blipFill>
        <p:spPr>
          <a:xfrm>
            <a:off x="4971340" y="39150"/>
            <a:ext cx="1945135" cy="2418821"/>
          </a:xfrm>
          <a:prstGeom prst="rect">
            <a:avLst/>
          </a:prstGeom>
          <a:noFill/>
          <a:ln>
            <a:noFill/>
          </a:ln>
        </p:spPr>
      </p:pic>
      <p:pic>
        <p:nvPicPr>
          <p:cNvPr id="94" name="Google Shape;94;p19"/>
          <p:cNvPicPr preferRelativeResize="0"/>
          <p:nvPr/>
        </p:nvPicPr>
        <p:blipFill>
          <a:blip r:embed="rId5">
            <a:alphaModFix/>
          </a:blip>
          <a:stretch>
            <a:fillRect/>
          </a:stretch>
        </p:blipFill>
        <p:spPr>
          <a:xfrm>
            <a:off x="4455525" y="2457975"/>
            <a:ext cx="3449712" cy="2685525"/>
          </a:xfrm>
          <a:prstGeom prst="rect">
            <a:avLst/>
          </a:prstGeom>
          <a:noFill/>
          <a:ln>
            <a:noFill/>
          </a:ln>
        </p:spPr>
      </p:pic>
      <p:pic>
        <p:nvPicPr>
          <p:cNvPr id="95" name="Google Shape;95;p19"/>
          <p:cNvPicPr preferRelativeResize="0"/>
          <p:nvPr/>
        </p:nvPicPr>
        <p:blipFill>
          <a:blip r:embed="rId6">
            <a:alphaModFix/>
          </a:blip>
          <a:stretch>
            <a:fillRect/>
          </a:stretch>
        </p:blipFill>
        <p:spPr>
          <a:xfrm>
            <a:off x="7025075" y="668300"/>
            <a:ext cx="2118926" cy="32066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20"/>
          <p:cNvSpPr txBox="1"/>
          <p:nvPr>
            <p:ph idx="1" type="body"/>
          </p:nvPr>
        </p:nvSpPr>
        <p:spPr>
          <a:xfrm>
            <a:off x="0" y="4409025"/>
            <a:ext cx="8520600" cy="60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https://github.com/trending/java</a:t>
            </a:r>
            <a:r>
              <a:rPr lang="en"/>
              <a:t> </a:t>
            </a:r>
            <a:endParaRPr/>
          </a:p>
        </p:txBody>
      </p:sp>
      <p:pic>
        <p:nvPicPr>
          <p:cNvPr id="102" name="Google Shape;102;p20"/>
          <p:cNvPicPr preferRelativeResize="0"/>
          <p:nvPr/>
        </p:nvPicPr>
        <p:blipFill>
          <a:blip r:embed="rId4">
            <a:alphaModFix/>
          </a:blip>
          <a:stretch>
            <a:fillRect/>
          </a:stretch>
        </p:blipFill>
        <p:spPr>
          <a:xfrm>
            <a:off x="0" y="-1"/>
            <a:ext cx="9144003" cy="42416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Work Sans"/>
                <a:ea typeface="Work Sans"/>
                <a:cs typeface="Work Sans"/>
                <a:sym typeface="Work Sans"/>
              </a:rPr>
              <a:t>Command Line / Terminal</a:t>
            </a:r>
            <a:endParaRPr b="1" sz="3500">
              <a:latin typeface="Work Sans"/>
              <a:ea typeface="Work Sans"/>
              <a:cs typeface="Work Sans"/>
              <a:sym typeface="Work Sans"/>
            </a:endParaRPr>
          </a:p>
        </p:txBody>
      </p:sp>
      <p:sp>
        <p:nvSpPr>
          <p:cNvPr id="108" name="Google Shape;108;p21"/>
          <p:cNvSpPr txBox="1"/>
          <p:nvPr>
            <p:ph idx="1" type="body"/>
          </p:nvPr>
        </p:nvSpPr>
        <p:spPr>
          <a:xfrm>
            <a:off x="311700" y="16858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Creating a repository </a:t>
            </a:r>
            <a:endParaRPr>
              <a:solidFill>
                <a:schemeClr val="dk1"/>
              </a:solidFill>
              <a:latin typeface="Work Sans"/>
              <a:ea typeface="Work Sans"/>
              <a:cs typeface="Work Sans"/>
              <a:sym typeface="Work Sans"/>
            </a:endParaRPr>
          </a:p>
          <a:p>
            <a:pPr indent="-342900" lvl="0" marL="457200" rtl="0" algn="l">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Adding files </a:t>
            </a:r>
            <a:endParaRPr>
              <a:solidFill>
                <a:schemeClr val="dk1"/>
              </a:solidFill>
              <a:latin typeface="Work Sans"/>
              <a:ea typeface="Work Sans"/>
              <a:cs typeface="Work Sans"/>
              <a:sym typeface="Work Sans"/>
            </a:endParaRPr>
          </a:p>
          <a:p>
            <a:pPr indent="-342900" lvl="0" marL="457200" rtl="0" algn="l">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Committing </a:t>
            </a:r>
            <a:endParaRPr>
              <a:solidFill>
                <a:schemeClr val="dk1"/>
              </a:solidFill>
              <a:latin typeface="Work Sans"/>
              <a:ea typeface="Work Sans"/>
              <a:cs typeface="Work Sans"/>
              <a:sym typeface="Work Sans"/>
            </a:endParaRPr>
          </a:p>
          <a:p>
            <a:pPr indent="-342900" lvl="0" marL="457200" rtl="0" algn="l">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Pushing </a:t>
            </a:r>
            <a:endParaRPr>
              <a:solidFill>
                <a:schemeClr val="dk1"/>
              </a:solidFill>
              <a:latin typeface="Work Sans"/>
              <a:ea typeface="Work Sans"/>
              <a:cs typeface="Work Sans"/>
              <a:sym typeface="Work Sans"/>
            </a:endParaRPr>
          </a:p>
          <a:p>
            <a:pPr indent="-342900" lvl="0" marL="457200" rtl="0" algn="l">
              <a:spcBef>
                <a:spcPts val="0"/>
              </a:spcBef>
              <a:spcAft>
                <a:spcPts val="0"/>
              </a:spcAft>
              <a:buClr>
                <a:schemeClr val="dk1"/>
              </a:buClr>
              <a:buSzPts val="1800"/>
              <a:buFont typeface="Work Sans"/>
              <a:buChar char="●"/>
            </a:pPr>
            <a:r>
              <a:rPr lang="en">
                <a:solidFill>
                  <a:schemeClr val="dk1"/>
                </a:solidFill>
                <a:latin typeface="Work Sans"/>
                <a:ea typeface="Work Sans"/>
                <a:cs typeface="Work Sans"/>
                <a:sym typeface="Work Sans"/>
              </a:rPr>
              <a:t>Pulling</a:t>
            </a:r>
            <a:endParaRPr>
              <a:solidFill>
                <a:schemeClr val="dk1"/>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